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David Libre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6" roundtripDataSignature="AMtx7mhRPD9HNJ+ADfvAJrza4KX6fpLN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DavidLibre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DavidLibr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32c2579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32c2579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f68bcc25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f68bcc25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f68bcc25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f68bcc25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f68bcc25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f68bcc25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f68bcc2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f68bcc2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f68bcc25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f68bcc25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f68bcc25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f68bcc25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f68bcc25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f68bcc25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f68bcc25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f68bcc25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f68bcc25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f68bcc25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f68bcc25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f68bcc25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f68bcc25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ff68bcc25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32c25796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32c2579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32c25796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32c2579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32c2579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32c2579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32c2579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32c2579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32c25796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32c2579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08e280b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008e280b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08e280b9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08e280b9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08e280b9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08e280b9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32c2579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32c2579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-1250" y="1348275"/>
            <a:ext cx="87744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 sz="3000">
                <a:latin typeface="David Libre"/>
                <a:ea typeface="David Libre"/>
                <a:cs typeface="David Libre"/>
                <a:sym typeface="David Libre"/>
              </a:rPr>
              <a:t>Heart Rate Monitoring using Machine Learning</a:t>
            </a:r>
            <a:endParaRPr b="1" sz="30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5200"/>
              <a:buNone/>
            </a:pPr>
            <a:r>
              <a:rPr lang="en-GB" sz="1500">
                <a:latin typeface="David Libre"/>
                <a:ea typeface="David Libre"/>
                <a:cs typeface="David Libre"/>
                <a:sym typeface="David Libre"/>
              </a:rPr>
              <a:t>Capstone Project Phase B – 61999</a:t>
            </a:r>
            <a:endParaRPr sz="15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David Libre"/>
                <a:ea typeface="David Libre"/>
                <a:cs typeface="David Libre"/>
                <a:sym typeface="David Libre"/>
              </a:rPr>
              <a:t>24-1-R-8</a:t>
            </a:r>
            <a:endParaRPr sz="12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25650" y="2986875"/>
            <a:ext cx="8520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By: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4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Ali Mohsen </a:t>
            </a: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4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Mohammad Khamaisy </a:t>
            </a: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Supervisor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Zeev Frenkel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625" y="381250"/>
            <a:ext cx="44386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32c25796e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g2d32c25796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86" y="0"/>
            <a:ext cx="65812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f68bcc25a_0_70"/>
          <p:cNvSpPr txBox="1"/>
          <p:nvPr>
            <p:ph type="ctrTitle"/>
          </p:nvPr>
        </p:nvSpPr>
        <p:spPr>
          <a:xfrm>
            <a:off x="134983" y="133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4400">
                <a:latin typeface="David Libre"/>
                <a:ea typeface="David Libre"/>
                <a:cs typeface="David Libre"/>
                <a:sym typeface="David Libre"/>
              </a:rPr>
              <a:t>How It works and GUI</a:t>
            </a:r>
            <a:endParaRPr sz="44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ff68bcc25a_0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74975" y="74400"/>
            <a:ext cx="8724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300" u="none" cap="none" strike="noStrike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Start with</a:t>
            </a:r>
            <a:r>
              <a:rPr b="0" i="0" lang="en-GB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personal questions and a terms agreement for a new user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35" name="Google Shape;1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5" y="854700"/>
            <a:ext cx="6051969" cy="42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f68bcc25a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g2ff68bcc25a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725"/>
            <a:ext cx="6335626" cy="46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ff68bcc25a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025" y="1407150"/>
            <a:ext cx="2663625" cy="26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ff68bcc25a_0_84"/>
          <p:cNvSpPr txBox="1"/>
          <p:nvPr/>
        </p:nvSpPr>
        <p:spPr>
          <a:xfrm>
            <a:off x="6623400" y="206700"/>
            <a:ext cx="1849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Created a new user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f68bcc25a_0_52"/>
          <p:cNvSpPr txBox="1"/>
          <p:nvPr>
            <p:ph type="ctrTitle"/>
          </p:nvPr>
        </p:nvSpPr>
        <p:spPr>
          <a:xfrm>
            <a:off x="155850" y="262475"/>
            <a:ext cx="8832300" cy="6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David Libre"/>
              <a:buChar char="-"/>
            </a:pPr>
            <a:r>
              <a:rPr lang="en-GB" sz="2300">
                <a:highlight>
                  <a:schemeClr val="lt1"/>
                </a:highlight>
                <a:latin typeface="David Libre"/>
                <a:ea typeface="David Libre"/>
                <a:cs typeface="David Libre"/>
                <a:sym typeface="David Libre"/>
              </a:rPr>
              <a:t>Automated or via button for heart rate monitoring phone camera.</a:t>
            </a:r>
            <a:endParaRPr sz="2300">
              <a:highlight>
                <a:schemeClr val="lt1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50" name="Google Shape;150;g2ff68bcc25a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1" name="Google Shape;151;g2ff68bcc25a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475"/>
            <a:ext cx="5462671" cy="391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ff68bcc25a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749" y="2571750"/>
            <a:ext cx="2526975" cy="19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ff68bcc25a_0_52"/>
          <p:cNvSpPr txBox="1"/>
          <p:nvPr/>
        </p:nvSpPr>
        <p:spPr>
          <a:xfrm>
            <a:off x="6232750" y="1717925"/>
            <a:ext cx="2582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Camera while measuring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f68bcc25a_0_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9" name="Google Shape;159;g2ff68bcc25a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25" y="685788"/>
            <a:ext cx="28956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ff68bcc25a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350" y="952250"/>
            <a:ext cx="16287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ff68bcc25a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13" y="2857550"/>
            <a:ext cx="29432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ff68bcc25a_0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775" y="3038525"/>
            <a:ext cx="239077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ff68bcc25a_0_133"/>
          <p:cNvSpPr txBox="1"/>
          <p:nvPr/>
        </p:nvSpPr>
        <p:spPr>
          <a:xfrm>
            <a:off x="5079425" y="271775"/>
            <a:ext cx="3153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Send a message </a:t>
            </a:r>
            <a:r>
              <a:rPr lang="en-GB" sz="1800">
                <a:solidFill>
                  <a:schemeClr val="dk1"/>
                </a:solidFill>
              </a:rPr>
              <a:t>accordingly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" name="Google Shape;164;g2ff68bcc25a_0_133"/>
          <p:cNvSpPr txBox="1"/>
          <p:nvPr/>
        </p:nvSpPr>
        <p:spPr>
          <a:xfrm>
            <a:off x="233550" y="150875"/>
            <a:ext cx="411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Ask what the </a:t>
            </a:r>
            <a:r>
              <a:rPr lang="en-GB" sz="1800">
                <a:solidFill>
                  <a:schemeClr val="dk1"/>
                </a:solidFill>
              </a:rPr>
              <a:t>reason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g2ff68bcc25a_0_133"/>
          <p:cNvSpPr/>
          <p:nvPr/>
        </p:nvSpPr>
        <p:spPr>
          <a:xfrm>
            <a:off x="3786575" y="1564650"/>
            <a:ext cx="1125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ff68bcc25a_0_133"/>
          <p:cNvSpPr/>
          <p:nvPr/>
        </p:nvSpPr>
        <p:spPr>
          <a:xfrm>
            <a:off x="3739263" y="3684688"/>
            <a:ext cx="1125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f68bcc25a_0_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" name="Google Shape;172;g2ff68bcc25a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600" y="327796"/>
            <a:ext cx="42316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ff68bcc25a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850" y="2991245"/>
            <a:ext cx="5346660" cy="1739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ff68bcc25a_0_150"/>
          <p:cNvSpPr/>
          <p:nvPr/>
        </p:nvSpPr>
        <p:spPr>
          <a:xfrm>
            <a:off x="3368025" y="2267306"/>
            <a:ext cx="474300" cy="51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f68bcc25a_0_166"/>
          <p:cNvSpPr txBox="1"/>
          <p:nvPr>
            <p:ph type="ctrTitle"/>
          </p:nvPr>
        </p:nvSpPr>
        <p:spPr>
          <a:xfrm>
            <a:off x="568425" y="1005000"/>
            <a:ext cx="8138400" cy="21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  <a:highlight>
                  <a:schemeClr val="lt1"/>
                </a:highlight>
                <a:latin typeface="David Libre"/>
                <a:ea typeface="David Libre"/>
                <a:cs typeface="David Libre"/>
                <a:sym typeface="David Libre"/>
              </a:rPr>
              <a:t>Real time data processing and learning the system - Machine learning algorithms 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0" name="Google Shape;180;g2ff68bcc25a_0_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f68bcc25a_0_172"/>
          <p:cNvSpPr txBox="1"/>
          <p:nvPr>
            <p:ph type="ctrTitle"/>
          </p:nvPr>
        </p:nvSpPr>
        <p:spPr>
          <a:xfrm>
            <a:off x="311700" y="85775"/>
            <a:ext cx="8520600" cy="6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80"/>
              <a:t>ARIMA and SMA</a:t>
            </a:r>
            <a:endParaRPr sz="4080"/>
          </a:p>
        </p:txBody>
      </p:sp>
      <p:sp>
        <p:nvSpPr>
          <p:cNvPr id="186" name="Google Shape;186;g2ff68bcc25a_0_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7" name="Google Shape;187;g2ff68bcc25a_0_172"/>
          <p:cNvSpPr txBox="1"/>
          <p:nvPr/>
        </p:nvSpPr>
        <p:spPr>
          <a:xfrm>
            <a:off x="856725" y="746075"/>
            <a:ext cx="7487400" cy="4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ARIMA (AutoRegressive Integrated Moving Average)</a:t>
            </a:r>
            <a:r>
              <a:rPr lang="en-GB" sz="2200">
                <a:solidFill>
                  <a:schemeClr val="dk1"/>
                </a:solidFill>
              </a:rPr>
              <a:t>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 sz="2200">
                <a:solidFill>
                  <a:schemeClr val="dk1"/>
                </a:solidFill>
              </a:rPr>
              <a:t>AR</a:t>
            </a:r>
            <a:r>
              <a:rPr lang="en-GB" sz="2200">
                <a:solidFill>
                  <a:schemeClr val="dk1"/>
                </a:solidFill>
              </a:rPr>
              <a:t>: Uses past observations for forecasting.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 sz="2200">
                <a:solidFill>
                  <a:schemeClr val="dk1"/>
                </a:solidFill>
              </a:rPr>
              <a:t>I</a:t>
            </a:r>
            <a:r>
              <a:rPr lang="en-GB" sz="2200">
                <a:solidFill>
                  <a:schemeClr val="dk1"/>
                </a:solidFill>
              </a:rPr>
              <a:t>: Differencing to achieve stationarity.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 sz="2200">
                <a:solidFill>
                  <a:schemeClr val="dk1"/>
                </a:solidFill>
              </a:rPr>
              <a:t>MA</a:t>
            </a:r>
            <a:r>
              <a:rPr lang="en-GB" sz="2200">
                <a:solidFill>
                  <a:schemeClr val="dk1"/>
                </a:solidFill>
              </a:rPr>
              <a:t>: Models residual errors from past forecasts.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 sz="2200">
                <a:solidFill>
                  <a:schemeClr val="dk1"/>
                </a:solidFill>
              </a:rPr>
              <a:t>Purpose</a:t>
            </a:r>
            <a:r>
              <a:rPr lang="en-GB" sz="2200">
                <a:solidFill>
                  <a:schemeClr val="dk1"/>
                </a:solidFill>
              </a:rPr>
              <a:t>: Predicts future values based on historical data.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Simple Moving Average (SMA)</a:t>
            </a:r>
            <a:r>
              <a:rPr lang="en-GB" sz="2200">
                <a:solidFill>
                  <a:schemeClr val="dk1"/>
                </a:solidFill>
              </a:rPr>
              <a:t>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 sz="2200">
                <a:solidFill>
                  <a:schemeClr val="dk1"/>
                </a:solidFill>
              </a:rPr>
              <a:t>Averages</a:t>
            </a:r>
            <a:r>
              <a:rPr lang="en-GB" sz="2200">
                <a:solidFill>
                  <a:schemeClr val="dk1"/>
                </a:solidFill>
              </a:rPr>
              <a:t>: A set number of past data points.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GB" sz="2200">
                <a:solidFill>
                  <a:schemeClr val="dk1"/>
                </a:solidFill>
              </a:rPr>
              <a:t>Purpose</a:t>
            </a:r>
            <a:r>
              <a:rPr lang="en-GB" sz="2200">
                <a:solidFill>
                  <a:schemeClr val="dk1"/>
                </a:solidFill>
              </a:rPr>
              <a:t>: Smooths data and identifies trends.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f68bcc25a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3" name="Google Shape;193;g2ff68bcc25a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" y="1028925"/>
            <a:ext cx="3126493" cy="1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ff68bcc25a_0_64"/>
          <p:cNvSpPr txBox="1"/>
          <p:nvPr/>
        </p:nvSpPr>
        <p:spPr>
          <a:xfrm>
            <a:off x="159150" y="2901950"/>
            <a:ext cx="25764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D0D0D"/>
                </a:solidFill>
              </a:rPr>
              <a:t>Updating values in the DB </a:t>
            </a:r>
            <a:r>
              <a:rPr lang="en-GB" sz="1800">
                <a:solidFill>
                  <a:srgbClr val="0D0D0D"/>
                </a:solidFill>
              </a:rPr>
              <a:t>automatically</a:t>
            </a:r>
            <a:r>
              <a:rPr lang="en-GB" sz="1800">
                <a:solidFill>
                  <a:srgbClr val="0D0D0D"/>
                </a:solidFill>
              </a:rPr>
              <a:t> according to ARIMA model and showing plots</a:t>
            </a:r>
            <a:endParaRPr sz="1800">
              <a:solidFill>
                <a:srgbClr val="0D0D0D"/>
              </a:solidFill>
            </a:endParaRPr>
          </a:p>
        </p:txBody>
      </p:sp>
      <p:pic>
        <p:nvPicPr>
          <p:cNvPr id="195" name="Google Shape;195;g2ff68bcc25a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400" y="1856875"/>
            <a:ext cx="5680749" cy="25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ctrTitle"/>
          </p:nvPr>
        </p:nvSpPr>
        <p:spPr>
          <a:xfrm>
            <a:off x="302400" y="270200"/>
            <a:ext cx="77907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5200"/>
              <a:buNone/>
            </a:pPr>
            <a:r>
              <a:rPr lang="en-GB" sz="4600">
                <a:latin typeface="David Libre"/>
                <a:ea typeface="David Libre"/>
                <a:cs typeface="David Libre"/>
                <a:sym typeface="David Libre"/>
              </a:rPr>
              <a:t>Introduction</a:t>
            </a:r>
            <a:endParaRPr sz="4600"/>
          </a:p>
        </p:txBody>
      </p:sp>
      <p:sp>
        <p:nvSpPr>
          <p:cNvPr id="63" name="Google Shape;63;p3"/>
          <p:cNvSpPr txBox="1"/>
          <p:nvPr>
            <p:ph idx="1" type="subTitle"/>
          </p:nvPr>
        </p:nvSpPr>
        <p:spPr>
          <a:xfrm>
            <a:off x="125650" y="2950525"/>
            <a:ext cx="85206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84750" y="1115825"/>
            <a:ext cx="9059400" cy="3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Heart rate is essential for evaluating cardiovascular health and fitness.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Many people are interested in tracking their heart rate.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Numerous heart rate monitoring apps are available.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Most apps lack personalized abnormality detection.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This often leads to false positive or false negative results.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65" name="Google Shape;6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f68bcc25a_0_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g2ff68bcc25a_0_182"/>
          <p:cNvPicPr preferRelativeResize="0"/>
          <p:nvPr/>
        </p:nvPicPr>
        <p:blipFill rotWithShape="1">
          <a:blip r:embed="rId3">
            <a:alphaModFix/>
          </a:blip>
          <a:srcRect b="0" l="1536" r="0" t="0"/>
          <a:stretch/>
        </p:blipFill>
        <p:spPr>
          <a:xfrm>
            <a:off x="152400" y="101338"/>
            <a:ext cx="5350651" cy="209898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ff68bcc25a_0_182"/>
          <p:cNvSpPr txBox="1"/>
          <p:nvPr/>
        </p:nvSpPr>
        <p:spPr>
          <a:xfrm>
            <a:off x="5990925" y="560125"/>
            <a:ext cx="26880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Moving average plots</a:t>
            </a:r>
            <a:endParaRPr sz="29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203" name="Google Shape;203;g2ff68bcc25a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25" y="2397925"/>
            <a:ext cx="6175923" cy="26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idx="1" type="subTitle"/>
          </p:nvPr>
        </p:nvSpPr>
        <p:spPr>
          <a:xfrm>
            <a:off x="175250" y="658200"/>
            <a:ext cx="85206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31147"/>
              <a:buNone/>
            </a:pP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Isolation Forests:</a:t>
            </a:r>
            <a:endParaRPr sz="305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407748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Unsupervised learning: not requiring labeled data</a:t>
            </a:r>
            <a:endParaRPr sz="305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4077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Efficiency: low computational complexity suitable for real-time anomaly detection</a:t>
            </a:r>
            <a:endParaRPr sz="305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4077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We also </a:t>
            </a: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calculated</a:t>
            </a: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 the </a:t>
            </a: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accuracy</a:t>
            </a: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 of the algorithm </a:t>
            </a:r>
            <a:endParaRPr sz="305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31147"/>
              <a:buNone/>
            </a:pP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One-Class SVMs:</a:t>
            </a:r>
            <a:endParaRPr sz="305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407748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avid Libre"/>
              <a:buChar char="-"/>
            </a:pPr>
            <a:r>
              <a:rPr lang="en-GB" sz="3050">
                <a:solidFill>
                  <a:schemeClr val="dk1"/>
                </a:solidFill>
                <a:highlight>
                  <a:srgbClr val="FCFCF9"/>
                </a:highlight>
                <a:latin typeface="David Libre"/>
                <a:ea typeface="David Libre"/>
                <a:cs typeface="David Libre"/>
                <a:sym typeface="David Libre"/>
              </a:rPr>
              <a:t>Handling high-dimensional data: capturing complex patterns</a:t>
            </a:r>
            <a:endParaRPr sz="3050">
              <a:solidFill>
                <a:schemeClr val="dk1"/>
              </a:solidFill>
              <a:highlight>
                <a:srgbClr val="FCFCF9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ct val="285714"/>
              <a:buNone/>
            </a:pPr>
            <a:r>
              <a:t/>
            </a:r>
            <a:endParaRPr sz="1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209" name="Google Shape;20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f68bcc25a_0_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5" name="Google Shape;215;g2ff68bcc25a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650" y="946963"/>
            <a:ext cx="4040501" cy="30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ff68bcc25a_0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" y="1087575"/>
            <a:ext cx="4760675" cy="25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f68bcc25a_0_202"/>
          <p:cNvSpPr txBox="1"/>
          <p:nvPr>
            <p:ph type="ctrTitle"/>
          </p:nvPr>
        </p:nvSpPr>
        <p:spPr>
          <a:xfrm>
            <a:off x="134975" y="307425"/>
            <a:ext cx="85206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You can also see data analysis for all the users</a:t>
            </a:r>
            <a:endParaRPr sz="2900"/>
          </a:p>
        </p:txBody>
      </p:sp>
      <p:sp>
        <p:nvSpPr>
          <p:cNvPr id="222" name="Google Shape;222;g2ff68bcc25a_0_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3" name="Google Shape;223;g2ff68bcc25a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466200"/>
            <a:ext cx="8832302" cy="31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32c25796e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9" name="Google Shape;229;g2d32c25796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75" y="1544075"/>
            <a:ext cx="7896824" cy="15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ctrTitle"/>
          </p:nvPr>
        </p:nvSpPr>
        <p:spPr>
          <a:xfrm>
            <a:off x="255900" y="456250"/>
            <a:ext cx="85206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00">
                <a:latin typeface="David Libre"/>
                <a:ea typeface="David Libre"/>
                <a:cs typeface="David Libre"/>
                <a:sym typeface="David Libre"/>
              </a:rPr>
              <a:t>Testing the application</a:t>
            </a:r>
            <a:endParaRPr sz="44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235" name="Google Shape;235;p21"/>
          <p:cNvSpPr txBox="1"/>
          <p:nvPr>
            <p:ph idx="1" type="subTitle"/>
          </p:nvPr>
        </p:nvSpPr>
        <p:spPr>
          <a:xfrm>
            <a:off x="651600" y="1516525"/>
            <a:ext cx="77292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Unit Testing </a:t>
            </a:r>
            <a:endParaRPr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David Libre"/>
              <a:buChar char="-"/>
            </a:pPr>
            <a:r>
              <a:rPr lang="en-GB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Integration Testing</a:t>
            </a:r>
            <a:endParaRPr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David Libre"/>
              <a:buChar char="-"/>
            </a:pPr>
            <a:r>
              <a:rPr lang="en-GB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End-to-End Testing</a:t>
            </a:r>
            <a:endParaRPr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800"/>
              <a:buFont typeface="David Libre"/>
              <a:buChar char="-"/>
            </a:pPr>
            <a:r>
              <a:rPr lang="en-GB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Performance Testing</a:t>
            </a:r>
            <a:endParaRPr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32c25796e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2" name="Google Shape;242;g2d32c25796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325" y="2262925"/>
            <a:ext cx="45624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d32c25796e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00" y="2262925"/>
            <a:ext cx="3862850" cy="2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32c25796e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9" name="Google Shape;249;g2d32c25796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00" y="1924950"/>
            <a:ext cx="3299063" cy="2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d32c25796e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75" y="1043975"/>
            <a:ext cx="32990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32c25796e_0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6" name="Google Shape;256;g2d32c25796e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860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d32c25796e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150" y="295275"/>
            <a:ext cx="31718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d32c25796e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00" y="2571750"/>
            <a:ext cx="32480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d32c25796e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650" y="2857950"/>
            <a:ext cx="279082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d32c25796e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650" y="4026725"/>
            <a:ext cx="33242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32c25796e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6" name="Google Shape;266;g2d32c25796e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0" y="221775"/>
            <a:ext cx="3961350" cy="30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d32c25796e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525" y="381800"/>
            <a:ext cx="3891996" cy="2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d32c25796e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000" y="3275850"/>
            <a:ext cx="24765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ctrTitle"/>
          </p:nvPr>
        </p:nvSpPr>
        <p:spPr>
          <a:xfrm>
            <a:off x="302475" y="281100"/>
            <a:ext cx="77907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5200"/>
              <a:buNone/>
            </a:pPr>
            <a:r>
              <a:rPr lang="en-GB" sz="4400">
                <a:latin typeface="David Libre"/>
                <a:ea typeface="David Libre"/>
                <a:cs typeface="David Libre"/>
                <a:sym typeface="David Libre"/>
              </a:rPr>
              <a:t>Why?</a:t>
            </a:r>
            <a:endParaRPr sz="4400"/>
          </a:p>
        </p:txBody>
      </p:sp>
      <p:sp>
        <p:nvSpPr>
          <p:cNvPr id="71" name="Google Shape;71;p4"/>
          <p:cNvSpPr txBox="1"/>
          <p:nvPr>
            <p:ph idx="1" type="subTitle"/>
          </p:nvPr>
        </p:nvSpPr>
        <p:spPr>
          <a:xfrm>
            <a:off x="125650" y="2950525"/>
            <a:ext cx="85206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125650" y="1202125"/>
            <a:ext cx="87108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Automatic heart rate monitoring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Detection of abnormalities based on specific user activities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Intelligent alert system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Capability for the system to improve by learning from the collective user data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73" name="Google Shape;7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ctrTitle"/>
          </p:nvPr>
        </p:nvSpPr>
        <p:spPr>
          <a:xfrm>
            <a:off x="311700" y="-21675"/>
            <a:ext cx="85206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400">
                <a:latin typeface="David Libre"/>
                <a:ea typeface="David Libre"/>
                <a:cs typeface="David Libre"/>
                <a:sym typeface="David Libre"/>
              </a:rPr>
              <a:t>Conclusion</a:t>
            </a:r>
            <a:endParaRPr sz="44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274" name="Google Shape;274;p22"/>
          <p:cNvSpPr txBox="1"/>
          <p:nvPr>
            <p:ph idx="1" type="subTitle"/>
          </p:nvPr>
        </p:nvSpPr>
        <p:spPr>
          <a:xfrm>
            <a:off x="311700" y="969300"/>
            <a:ext cx="8655600" cy="4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Font typeface="David Libre"/>
              <a:buChar char="-"/>
            </a:pP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We transitioned from Java/Kotlin to Python with BeeWare's Toga platform app development, leveraging Python’s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machine learning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libraries to streamline development.</a:t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68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Font typeface="David Libre"/>
              <a:buChar char="-"/>
            </a:pP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Building app to measure heart rate and perform personal analysis and give advices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is a complex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task and there are many faces to problem and many ways to solve.</a:t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68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Font typeface="David Libre"/>
              <a:buChar char="-"/>
            </a:pP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Python has many built in ML algorithms</a:t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683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Font typeface="David Libre"/>
              <a:buChar char="-"/>
            </a:pP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 Heart rate can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vary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between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different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people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according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 to age, 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gender</a:t>
            </a:r>
            <a:r>
              <a:rPr lang="en-GB" sz="22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..</a:t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2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275" name="Google Shape;2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275" y="411150"/>
            <a:ext cx="6917449" cy="41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/>
          <p:nvPr/>
        </p:nvSpPr>
        <p:spPr>
          <a:xfrm>
            <a:off x="66150" y="467125"/>
            <a:ext cx="23439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Architecture</a:t>
            </a:r>
            <a:endParaRPr b="0" i="0" sz="3200" u="none" cap="none" strike="noStrike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8" name="Google Shape;2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825" y="76200"/>
            <a:ext cx="5747164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08e280b9e_1_0"/>
          <p:cNvSpPr txBox="1"/>
          <p:nvPr>
            <p:ph type="ctrTitle"/>
          </p:nvPr>
        </p:nvSpPr>
        <p:spPr>
          <a:xfrm>
            <a:off x="119225" y="139025"/>
            <a:ext cx="8520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400"/>
              <a:t>Use case: </a:t>
            </a:r>
            <a:endParaRPr sz="3400"/>
          </a:p>
        </p:txBody>
      </p:sp>
      <p:sp>
        <p:nvSpPr>
          <p:cNvPr id="294" name="Google Shape;294;g3008e280b9e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5" name="Google Shape;295;g3008e280b9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325" y="67135"/>
            <a:ext cx="6474499" cy="488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08e280b9e_1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1" name="Google Shape;301;g3008e280b9e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9425"/>
            <a:ext cx="8927075" cy="41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008e280b9e_1_6"/>
          <p:cNvSpPr txBox="1"/>
          <p:nvPr/>
        </p:nvSpPr>
        <p:spPr>
          <a:xfrm>
            <a:off x="205650" y="122975"/>
            <a:ext cx="309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Activity Diagram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ctrTitle"/>
          </p:nvPr>
        </p:nvSpPr>
        <p:spPr>
          <a:xfrm>
            <a:off x="311700" y="205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400">
                <a:latin typeface="David Libre"/>
                <a:ea typeface="David Libre"/>
                <a:cs typeface="David Libre"/>
                <a:sym typeface="David Libre"/>
              </a:rPr>
              <a:t>Our Solution</a:t>
            </a:r>
            <a:endParaRPr sz="4400"/>
          </a:p>
        </p:txBody>
      </p:sp>
      <p:sp>
        <p:nvSpPr>
          <p:cNvPr id="79" name="Google Shape;79;p5"/>
          <p:cNvSpPr txBox="1"/>
          <p:nvPr>
            <p:ph idx="1" type="subTitle"/>
          </p:nvPr>
        </p:nvSpPr>
        <p:spPr>
          <a:xfrm>
            <a:off x="311700" y="1136800"/>
            <a:ext cx="8520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A heart rate monitoring app that integrates device-based measurement with machine learning.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It delivers real-time tracking of heart rate and identifies abnormalities.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2600"/>
              <a:buFont typeface="David Libre"/>
              <a:buChar char="-"/>
            </a:pPr>
            <a:r>
              <a:rPr lang="en-GB" sz="26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Offers customized insights for each user.</a:t>
            </a:r>
            <a:endParaRPr sz="26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/>
          </a:p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ctrTitle"/>
          </p:nvPr>
        </p:nvSpPr>
        <p:spPr>
          <a:xfrm>
            <a:off x="348925" y="206700"/>
            <a:ext cx="8520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500">
                <a:latin typeface="David Libre"/>
                <a:ea typeface="David Libre"/>
                <a:cs typeface="David Libre"/>
                <a:sym typeface="David Libre"/>
              </a:rPr>
              <a:t>Sensors we use to collect the data</a:t>
            </a:r>
            <a:endParaRPr sz="35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348925" y="932175"/>
            <a:ext cx="7803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Our app uses PPG sensors, accelerometers, and ECG sensors</a:t>
            </a:r>
            <a:endParaRPr b="0" i="0" sz="2700" u="none" cap="none" strike="noStrike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00" y="1856013"/>
            <a:ext cx="1972525" cy="143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700" y="1856013"/>
            <a:ext cx="2118047" cy="14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7825" y="1856036"/>
            <a:ext cx="1972524" cy="140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0938" y="1856020"/>
            <a:ext cx="1972524" cy="152375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>
            <p:ph type="ctrTitle"/>
          </p:nvPr>
        </p:nvSpPr>
        <p:spPr>
          <a:xfrm>
            <a:off x="398100" y="216000"/>
            <a:ext cx="8520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8181"/>
              <a:buNone/>
            </a:pPr>
            <a:r>
              <a:rPr lang="en-GB" sz="4400">
                <a:latin typeface="David Libre"/>
                <a:ea typeface="David Libre"/>
                <a:cs typeface="David Libre"/>
                <a:sym typeface="David Libre"/>
              </a:rPr>
              <a:t>Data Base</a:t>
            </a:r>
            <a:endParaRPr sz="44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354900" y="962100"/>
            <a:ext cx="86070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We used MongoDB to store and manage user profiles and heart rate data efficiently.</a:t>
            </a:r>
            <a:endParaRPr sz="23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rPr lang="en-GB" sz="23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Builds personalized models for better anomaly detection and insights. </a:t>
            </a:r>
            <a:endParaRPr sz="23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08e280b9e_2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4" name="Google Shape;104;g3008e280b9e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5" y="18775"/>
            <a:ext cx="6552400" cy="51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008e280b9e_2_18"/>
          <p:cNvSpPr txBox="1"/>
          <p:nvPr/>
        </p:nvSpPr>
        <p:spPr>
          <a:xfrm>
            <a:off x="6695400" y="440250"/>
            <a:ext cx="23733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Real-world heart rate norms in the Health eHeart study </a:t>
            </a:r>
            <a:r>
              <a:rPr lang="en-GB" sz="2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that has been done in University of California, San Francisco (UCSF), in collaboration with Azumio, Inc. 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75" y="152400"/>
            <a:ext cx="69758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32c25796e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7" name="Google Shape;117;g2d32c25796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07" y="0"/>
            <a:ext cx="71549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